
<file path=[Content_Types].xml><?xml version="1.0" encoding="utf-8"?>
<Types xmlns="http://schemas.openxmlformats.org/package/2006/content-types">
  <Default ContentType="image/png" Extension="png"/>
  <Default ContentType="image/x-emf" Extension="emf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Default ContentType="image/gif" Extension="gif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12" r:id="rId3"/>
    <p:sldId id="295" r:id="rId4"/>
    <p:sldId id="313" r:id="rId5"/>
    <p:sldId id="314" r:id="rId6"/>
    <p:sldId id="315" r:id="rId7"/>
    <p:sldId id="299" r:id="rId8"/>
    <p:sldId id="301" r:id="rId9"/>
    <p:sldId id="316" r:id="rId10"/>
    <p:sldId id="310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/>
    <p:restoredTop sz="94715"/>
  </p:normalViewPr>
  <p:slideViewPr>
    <p:cSldViewPr snapToGrid="0">
      <p:cViewPr varScale="1">
        <p:scale>
          <a:sx n="110" d="100"/>
          <a:sy n="110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64E3F-6A29-460B-B5DE-681299422F0F}" type="datetimeFigureOut">
              <a:rPr lang="x-none" smtClean="0"/>
              <a:t>10.04.2024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D0B09-3FBF-4916-A65C-5B851044AB6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0991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E001677-EC38-4D8F-9799-517652D07B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A986297-5211-4F81-98AC-910E0F6D65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FAFF9F-B00A-402F-9F45-300A7E988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10.04.2024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BA75F01-12CA-4FD7-B2F4-A847C7D4E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C4A9CB-D720-4C47-AB45-D1E5C49E9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4106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A9990B-06C8-4DE4-B9FF-4F2382424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C11FF041-9402-4B29-83F3-C34A69442C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DDE674-24F3-46FE-AA07-DF0346EFB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10.04.2024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2BE5477-A11D-4401-98CA-DBA38AA89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6E5E7DC-A875-47FB-A861-4BF4E18D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780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B402A7F-FC59-4C05-83E5-C95365EE6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389D4C-C003-4605-8C7F-DEAA32A6A9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4FEE098-F6FF-4204-A55A-0B1036DDB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10.04.2024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577320F-2A15-42F1-BD22-0E6659A87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339566B-E55C-428B-BC3A-8A672E663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8566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59040D1-7A8B-442B-87E2-4343EBF56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E03B3AA-F217-4982-9AEA-78BC38557F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2F017C2-BB2A-435C-94EC-12DCF3F7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10.04.2024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878EEBC-FCE7-498A-A789-3F39C4C5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1A4C20E-C5DF-4170-8C7B-DD8E6C120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2834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F68F55-55D2-44CC-884D-E7D28B32D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9EBDD4-A1D5-43AD-8470-FBB57CE0C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E0B64E4-7E9F-4F62-8C86-DAB9146DA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10.04.2024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70E7C28-8871-44BD-9A5A-6D506DF20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52E258E-38FF-40A0-866B-1D8F9B67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8227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C7A26C-4EB2-4559-96FC-0A6E1F6F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70565A6-CCDA-4B91-9CFC-CBE54FBFDE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5827ED8-F281-4369-ACE8-AC543EE9F6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B6FB123-DA9A-4686-BE78-C83E7DC2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10.04.2024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C93A67-5D5B-4C81-88E8-8D32233DC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F9AC197-15EB-46FD-BDEF-BF17D72A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21230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CD2C826-445C-427F-9322-0E6F1617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300FA69-250A-48C0-987F-8C021E920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B10C326-C9BA-40DA-98BF-2EDCBF1479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3EC2EF2-467A-401C-B1AA-97A62248AA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2326C77-44A8-4108-BC9F-6FFD07515C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D37594E3-547A-4C30-B063-F00BB2A4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10.04.2024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76DB316-4A1B-4483-B8F6-E5D5DE082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D36B2E51-8D49-4B6A-B61E-7EB2D54C1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197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1132DE-31B3-46EF-B0C9-492B79DB7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D562A261-F01E-4B83-AEDB-E1DBC2C35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10.04.2024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961B17B-BEBC-455C-A77D-0E363D2E7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08F4119-A335-46C0-981A-13B0404AC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274125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EDE1E03A-ACF5-413F-8B6D-D0EF29901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10.04.2024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56367C14-56B8-481A-A8DD-460B0FD7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9BD7BAF-1D88-4BA2-A0E4-EA11D2704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03395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7C0963-32B9-4085-A362-2D0D2D39B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A1D50F6-C1E1-4843-AE20-6C84EDD6A8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FCC03CF-B63A-4861-8EA5-15258D0A45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1D04496-481C-42F0-951F-931E9A231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10.04.2024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611F75D-6141-45B2-B244-EEB69EEAA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3388B06-D5CA-42A5-9297-90ECAF689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98578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20CD0A-C289-44B5-A7BA-87F47550D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A57B0E8-87D3-4DB8-A5BC-547EF79242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01EAE90-78D8-40E0-9375-25DB0672C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C1E6A6D-B414-4383-AED0-ECE0A915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37963-2EF9-4A9C-AFC9-A7BC1B00C632}" type="datetimeFigureOut">
              <a:rPr lang="x-none" smtClean="0"/>
              <a:t>10.04.2024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71A026E-0CE5-4B2B-B582-952232EE9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B22C1F8-B102-4523-9D2E-97FD7829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0510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05A4A21-CAC5-4DD3-A21A-053349D6E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DE3CC3C-ACDA-4109-80FF-A2FBF1347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39D5856-CF07-4181-9A0D-3AF689FDC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37963-2EF9-4A9C-AFC9-A7BC1B00C632}" type="datetimeFigureOut">
              <a:rPr lang="x-none" smtClean="0"/>
              <a:t>10.04.2024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8F6F389-8DAC-4827-9199-B59DC0E592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1B7670-86F6-4226-8C8A-BFD433D22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EBD2-78E1-4456-803A-F12524B79485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3039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2.png" Type="http://schemas.openxmlformats.org/officeDocument/2006/relationships/image"/><Relationship Id="rId2" Target="../media/image1.pn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4.png" Type="http://schemas.openxmlformats.org/officeDocument/2006/relationships/image"/><Relationship Id="rId4" Target="../media/image3.gif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2" Target="../media/image1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5.jpe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3.gif" Type="http://schemas.openxmlformats.org/officeDocument/2006/relationships/image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.gif"/></Relationships>
</file>

<file path=ppt/slides/_rels/slide4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2" Target="../media/image8.png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9.jpe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6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3.gif" Type="http://schemas.openxmlformats.org/officeDocument/2006/relationships/image"/><Relationship Id="rId1" Target="../slideLayouts/slideLayout7.xml" Type="http://schemas.openxmlformats.org/officeDocument/2006/relationships/slideLayout"/><Relationship Id="rId4" Target="../media/image13.jpeg" Type="http://schemas.openxmlformats.org/officeDocument/2006/relationships/image"/></Relationships>
</file>

<file path=ppt/slides/_rels/slide7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.gif" Type="http://schemas.openxmlformats.org/officeDocument/2006/relationships/image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 ?><Relationships xmlns="http://schemas.openxmlformats.org/package/2006/relationships"><Relationship Id="rId3" Target="../media/image3.gif" Type="http://schemas.openxmlformats.org/officeDocument/2006/relationships/image"/><Relationship Id="rId2" Target="../media/image17.jpeg" Type="http://schemas.openxmlformats.org/officeDocument/2006/relationships/image"/><Relationship Id="rId1" Target="../slideLayouts/slideLayout7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7A9C6D-7ECF-434E-A21F-B510CDAC4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AA2047B-F58A-4033-9094-0C71E496BF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7ABF349-09CB-4310-A83F-5F5DE990A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EF451D9-70AE-46B5-81CB-BC7261B9B2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7" y="8562"/>
            <a:ext cx="12192000" cy="684943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C7FEFE5F-CC76-4A95-866E-E477C39902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857" y="366028"/>
            <a:ext cx="1096703" cy="129220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D12B13B5-8B41-4FE7-9029-3641F73524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976" y="304994"/>
            <a:ext cx="1400355" cy="1414269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A0624E1B-33B7-4752-9AAE-70F62579C7FE}"/>
              </a:ext>
            </a:extLst>
          </p:cNvPr>
          <p:cNvSpPr/>
          <p:nvPr/>
        </p:nvSpPr>
        <p:spPr>
          <a:xfrm>
            <a:off x="956756" y="2475597"/>
            <a:ext cx="10278487" cy="2109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06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ГОД КАЧЕСТВА – ЗАЛОГ УСПЕХА </a:t>
            </a:r>
            <a:endParaRPr lang="aa-ET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6000"/>
              </a:lnSpc>
              <a:spcAft>
                <a:spcPts val="800"/>
              </a:spcAft>
            </a:pPr>
            <a:r>
              <a:rPr lang="ru-RU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СОЦИАЛЬНО-ЭКОНОМИЧЕСКОГО РАЗВИТИЯ СТРАНЫ</a:t>
            </a:r>
            <a:endParaRPr lang="aa-ET" sz="4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D27ED105-2117-4552-AC53-2E4A7C60F873}"/>
              </a:ext>
            </a:extLst>
          </p:cNvPr>
          <p:cNvSpPr/>
          <p:nvPr/>
        </p:nvSpPr>
        <p:spPr>
          <a:xfrm>
            <a:off x="4773716" y="6313144"/>
            <a:ext cx="25712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Минск, январь 2024</a:t>
            </a:r>
            <a:endParaRPr lang="x-none" sz="2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9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54BE0D0-CA4D-D0BC-6693-2A157C5DB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004"/>
            <a:ext cx="4848820" cy="68580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ACC47A9-9589-422C-B4DA-5E66680A0BC4}"/>
              </a:ext>
            </a:extLst>
          </p:cNvPr>
          <p:cNvSpPr/>
          <p:nvPr/>
        </p:nvSpPr>
        <p:spPr>
          <a:xfrm>
            <a:off x="4370517" y="861323"/>
            <a:ext cx="6958675" cy="163269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Качественный подход – это еще и уважение к себе.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Жить и работать по принципам качества – значит находиться в постоянном личном совершенствовании:</a:t>
            </a:r>
            <a:endParaRPr lang="aa-E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78C722C-5267-4B60-AFFC-C496BD5A43F2}"/>
              </a:ext>
            </a:extLst>
          </p:cNvPr>
          <p:cNvSpPr/>
          <p:nvPr/>
        </p:nvSpPr>
        <p:spPr>
          <a:xfrm>
            <a:off x="4403150" y="2807983"/>
            <a:ext cx="7371713" cy="3889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непрерывно развиваться, получать знания;</a:t>
            </a:r>
            <a:endParaRPr lang="ru-RU" sz="2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следить за своим здоровьем;</a:t>
            </a: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жизни человека важное значение имеет его   </a:t>
            </a: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культурный </a:t>
            </a:r>
            <a:r>
              <a:rPr lang="ru-RU" sz="2400" b="1" spc="-3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досуг</a:t>
            </a:r>
            <a:r>
              <a:rPr lang="ru-RU" sz="2400" b="1" spc="-3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 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поддерживать хорошую физическую форму;</a:t>
            </a: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жить в семейном согласии и мире с </a:t>
            </a:r>
          </a:p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окружающими людьми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aa-E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59410" algn="just">
              <a:lnSpc>
                <a:spcPct val="107000"/>
              </a:lnSpc>
              <a:spcAft>
                <a:spcPts val="300"/>
              </a:spcAft>
            </a:pPr>
            <a:endParaRPr lang="aa-ET" sz="2200" u="sng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D5B44B39-D343-4006-8906-9A02ABB900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06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B5384CC-962F-94BB-3469-922362B57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5988" y="-540890"/>
            <a:ext cx="14757988" cy="7378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D698703-7137-4CFF-9B24-E287FE4002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2E9BE9-DDD0-FA72-EF9A-DCB4E38D86AA}"/>
              </a:ext>
            </a:extLst>
          </p:cNvPr>
          <p:cNvSpPr txBox="1"/>
          <p:nvPr/>
        </p:nvSpPr>
        <p:spPr>
          <a:xfrm>
            <a:off x="1938724" y="1090688"/>
            <a:ext cx="9867013" cy="1077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Беларуси 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качество рассматривается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в первую очередь,</a:t>
            </a:r>
            <a:r>
              <a:rPr lang="ru-RU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с позиции качества жизни людей</a:t>
            </a:r>
            <a:r>
              <a:rPr lang="ru-RU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aa-ET" sz="3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AC2E4DD-1758-0009-54C2-0C3C0026BF4D}"/>
              </a:ext>
            </a:extLst>
          </p:cNvPr>
          <p:cNvSpPr txBox="1"/>
          <p:nvPr/>
        </p:nvSpPr>
        <p:spPr>
          <a:xfrm>
            <a:off x="4725909" y="2293952"/>
            <a:ext cx="7079828" cy="95410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 этом каждый из нас является не только потребителем, но и </a:t>
            </a:r>
            <a:r>
              <a:rPr lang="ru-RU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создателем качества</a:t>
            </a:r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aa-ET" sz="2800" dirty="0"/>
          </a:p>
        </p:txBody>
      </p:sp>
    </p:spTree>
    <p:extLst>
      <p:ext uri="{BB962C8B-B14F-4D97-AF65-F5344CB8AC3E}">
        <p14:creationId xmlns:p14="http://schemas.microsoft.com/office/powerpoint/2010/main" val="4698161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80476218-E6C9-4A91-A23D-9F719F441FF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 flipV="1">
            <a:off x="-3762241" y="1461508"/>
            <a:ext cx="8767289" cy="5844274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B8A196F6-91E1-454E-AB14-117B9FCAD34D}"/>
              </a:ext>
            </a:extLst>
          </p:cNvPr>
          <p:cNvSpPr/>
          <p:nvPr/>
        </p:nvSpPr>
        <p:spPr>
          <a:xfrm>
            <a:off x="2637931" y="664259"/>
            <a:ext cx="8518400" cy="85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9410" algn="ctr">
              <a:lnSpc>
                <a:spcPct val="107000"/>
              </a:lnSpc>
              <a:spcAft>
                <a:spcPts val="3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Глава государства 27 ноября 2023 г. подписал </a:t>
            </a: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Указ № 375 «Об объявлении 2024 года Годом качества»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aa-ET" sz="24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E4B5D47-FDFF-406F-98A2-08BA4F475F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3EEA9E8-3852-B3DF-D86E-ED5DDD7F3D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72" r="-807"/>
          <a:stretch/>
        </p:blipFill>
        <p:spPr bwMode="auto">
          <a:xfrm>
            <a:off x="3331676" y="1921820"/>
            <a:ext cx="8066942" cy="4473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179341"/>
      </p:ext>
    </p:extLst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Фон для презентации белорусский орнамент скачать (83 фото) - фото -  картинки и рисунки: скачать бесплатно" id="1026" name="Picture 2">
            <a:extLst>
              <a:ext uri="{FF2B5EF4-FFF2-40B4-BE49-F238E27FC236}">
                <a16:creationId xmlns:a16="http://schemas.microsoft.com/office/drawing/2014/main" xmlns="" id="{3DB97CF8-6EEF-4835-89D4-8DA7D2B5813A}"/>
              </a:ext>
            </a:extLst>
          </p:cNvPr>
          <p:cNvPicPr>
            <a:picLocks noChangeArrowheads="1" noChangeAspect="1"/>
          </p:cNvPicPr>
          <p:nvPr/>
        </p:nvPicPr>
        <p:blipFill>
          <a:blip cstate="print"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465494" y="2028317"/>
            <a:ext cx="8790252" cy="585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54344E-7E41-B089-1980-2263BCD53422}"/>
              </a:ext>
            </a:extLst>
          </p:cNvPr>
          <p:cNvSpPr txBox="1"/>
          <p:nvPr/>
        </p:nvSpPr>
        <p:spPr>
          <a:xfrm>
            <a:off x="457834" y="364477"/>
            <a:ext cx="1080286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dirty="0" lang="ru-RU" sz="2400">
                <a:effectLst/>
                <a:latin charset="0" panose="02020603050405020304" pitchFamily="18" typeface="Times New Roman"/>
                <a:ea charset="0" panose="020F0502020204030204" pitchFamily="34" typeface="Calibri"/>
              </a:rPr>
              <a:t>5 января 2024 года в ходе совещания </a:t>
            </a:r>
            <a:r>
              <a:rPr dirty="0" lang="ru-RU" sz="2400">
                <a:solidFill>
                  <a:srgbClr val="222222"/>
                </a:solidFill>
                <a:effectLst/>
                <a:latin charset="0" panose="02020603050405020304" pitchFamily="18" typeface="Times New Roman"/>
                <a:ea charset="0" panose="020F0502020204030204" pitchFamily="34" typeface="Calibri"/>
              </a:rPr>
              <a:t>об основных направлениях работы по совершенствованию качества в 2024 году и Знаке качества Республики Беларусь </a:t>
            </a:r>
            <a:r>
              <a:rPr b="1" dirty="0" lang="ru-RU" sz="2400">
                <a:effectLst/>
                <a:latin charset="0" panose="02020603050405020304" pitchFamily="18" typeface="Times New Roman"/>
                <a:ea charset="0" panose="020F0502020204030204" pitchFamily="34" typeface="Calibri"/>
              </a:rPr>
              <a:t>Президент нашей страны</a:t>
            </a:r>
            <a:r>
              <a:rPr dirty="0" lang="ru-RU" sz="2400">
                <a:effectLst/>
                <a:latin charset="0" panose="02020603050405020304" pitchFamily="18" typeface="Times New Roman"/>
                <a:ea charset="0" panose="020F0502020204030204" pitchFamily="34" typeface="Calibri"/>
              </a:rPr>
              <a:t> подчеркнул: </a:t>
            </a:r>
            <a:endParaRPr dirty="0" lang="aa-ET" sz="240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FF12DD6-7E6F-0808-BA70-ACDD2F42866D}"/>
              </a:ext>
            </a:extLst>
          </p:cNvPr>
          <p:cNvPicPr>
            <a:picLocks noChangeAspect="1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DA2942-2EB9-A34F-2C06-18073AE968A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"/>
          <a:stretch/>
        </p:blipFill>
        <p:spPr>
          <a:xfrm>
            <a:off x="4724764" y="1783126"/>
            <a:ext cx="7197059" cy="43680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4D78203-52F5-C11A-EFE3-F9663DD4184C}"/>
              </a:ext>
            </a:extLst>
          </p:cNvPr>
          <p:cNvSpPr txBox="1"/>
          <p:nvPr/>
        </p:nvSpPr>
        <p:spPr>
          <a:xfrm>
            <a:off x="135088" y="1942955"/>
            <a:ext cx="4454587" cy="2024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indent="450215">
              <a:lnSpc>
                <a:spcPct val="106000"/>
              </a:lnSpc>
              <a:spcAft>
                <a:spcPts val="800"/>
              </a:spcAft>
            </a:pPr>
            <a:r>
              <a:rPr b="1" dirty="0" i="1" lang="ru-RU" sz="2400">
                <a:solidFill>
                  <a:srgbClr val="222222"/>
                </a:solidFill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</a:t>
            </a:r>
            <a:r>
              <a:rPr b="1" dirty="0" i="1" lang="ru-RU" sz="24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Мы должны превзойти себя</a:t>
            </a:r>
            <a:r>
              <a:rPr dirty="0" i="1" lang="ru-RU" sz="24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…Мы пришли к такой ситуации, когда надо подниматься на ступень выше, а может быть, и на две</a:t>
            </a:r>
            <a:r>
              <a:rPr dirty="0" i="1" lang="ru-RU" sz="24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…</a:t>
            </a:r>
            <a:r>
              <a:rPr dirty="0" i="1" lang="ru-RU" sz="24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)»</a:t>
            </a:r>
            <a:r>
              <a:rPr dirty="0" lang="ru-RU" sz="24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.</a:t>
            </a:r>
            <a:endParaRPr dirty="0" lang="aa-ET" sz="2000">
              <a:effectLst/>
              <a:latin charset="0" panose="02020603050405020304" pitchFamily="18" typeface="Times New Roman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0343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21E66A4-AD57-3E90-02F8-DFC03C80F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819643">
            <a:off x="-238020" y="241893"/>
            <a:ext cx="2672211" cy="2189075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xmlns="" id="{D69BE371-A1F6-4D51-25F6-EABE85B0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58" y="1336431"/>
            <a:ext cx="588994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5BC555B-E3C4-B8A4-0E08-7F6125995DF3}"/>
              </a:ext>
            </a:extLst>
          </p:cNvPr>
          <p:cNvSpPr txBox="1"/>
          <p:nvPr/>
        </p:nvSpPr>
        <p:spPr>
          <a:xfrm>
            <a:off x="1386987" y="1229323"/>
            <a:ext cx="108050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Качество труда – залог конкурентоспособности Беларуси</a:t>
            </a:r>
            <a:endParaRPr lang="aa-ET" sz="3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A7A4A8B-3553-3C31-DC06-F0AD565E21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6B69F9-73D9-B14F-6C0E-60C03418E043}"/>
              </a:ext>
            </a:extLst>
          </p:cNvPr>
          <p:cNvSpPr txBox="1"/>
          <p:nvPr/>
        </p:nvSpPr>
        <p:spPr>
          <a:xfrm>
            <a:off x="559191" y="2816697"/>
            <a:ext cx="5335173" cy="280724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Главный критерий высокого качества отечественной продукции – это постоянно растущий экспорт белорусских товаров и услуг и узнаваемость нашего национального бренда </a:t>
            </a:r>
            <a:r>
              <a:rPr lang="ru-RU" sz="2400" i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«Сделано в Беларуси», 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который представлен в 160 странах мира.</a:t>
            </a:r>
            <a:endParaRPr lang="aa-ET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78840"/>
      </p:ext>
    </p:extLst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49A8EE-B6FB-9D6A-9126-6F27CEBBB756}"/>
              </a:ext>
            </a:extLst>
          </p:cNvPr>
          <p:cNvSpPr txBox="1"/>
          <p:nvPr/>
        </p:nvSpPr>
        <p:spPr>
          <a:xfrm>
            <a:off x="249701" y="725830"/>
            <a:ext cx="10483948" cy="14325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indent="450215">
              <a:lnSpc>
                <a:spcPct val="106000"/>
              </a:lnSpc>
              <a:spcAft>
                <a:spcPts val="800"/>
              </a:spcAft>
            </a:pPr>
            <a:r>
              <a:rPr b="1" dirty="0" lang="ru-RU" sz="28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</a:t>
            </a:r>
            <a:r>
              <a:rPr b="1" dirty="0" lang="ru-RU" sz="28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По-белорусски</a:t>
            </a:r>
            <a:r>
              <a:rPr b="1" dirty="0" lang="ru-RU" sz="2800"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»</a:t>
            </a:r>
            <a:r>
              <a:rPr b="1" dirty="0" lang="ru-RU" sz="28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 </a:t>
            </a:r>
            <a:r>
              <a:rPr dirty="0" lang="ru-RU" sz="28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– уже значит качественно. Конкурентным преимуществом нашей продукции было и остается соотношение </a:t>
            </a:r>
            <a:r>
              <a:rPr b="1" dirty="0" lang="ru-RU" sz="2800">
                <a:effectLst/>
                <a:latin charset="0" panose="02020603050405020304" pitchFamily="18" typeface="Times New Roman"/>
                <a:ea charset="0" panose="020F0502020204030204" pitchFamily="34" typeface="Calibri"/>
                <a:cs charset="0" panose="02020603050405020304" pitchFamily="18" typeface="Times New Roman"/>
              </a:rPr>
              <a:t>«цена – качество».</a:t>
            </a:r>
            <a:endParaRPr b="1" dirty="0" lang="aa-ET" sz="2400">
              <a:effectLst/>
              <a:latin charset="0" panose="02020603050405020304" pitchFamily="18" typeface="Times New Roman"/>
              <a:ea charset="0" panose="020F0502020204030204" pitchFamily="34" typeface="Calibri"/>
              <a:cs charset="0" panose="02020603050405020304" pitchFamily="18" typeface="Times New Roman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C38D046-74C6-8FC1-46CE-88D71E04B111}"/>
              </a:ext>
            </a:extLst>
          </p:cNvPr>
          <p:cNvPicPr>
            <a:picLocks noChangeAspect="1"/>
          </p:cNvPicPr>
          <p:nvPr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132936B0-17F1-5CE5-B304-370E9C6BE81D}"/>
              </a:ext>
            </a:extLst>
          </p:cNvPr>
          <p:cNvPicPr>
            <a:picLocks noChangeArrowheads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" l="200" t="223"/>
          <a:stretch/>
        </p:blipFill>
        <p:spPr bwMode="auto">
          <a:xfrm>
            <a:off x="717452" y="2492208"/>
            <a:ext cx="4023359" cy="389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BE854F3-6C3A-9294-940A-719484934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0811" y="2055470"/>
            <a:ext cx="695325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DFB63C-D889-BC6C-45B7-1BD2C136AC6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27621"/>
            <a:ext cx="12295163" cy="688562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F2AAD73-6BBA-47B1-81E6-1DA10980C0B4}"/>
              </a:ext>
            </a:extLst>
          </p:cNvPr>
          <p:cNvSpPr/>
          <p:nvPr/>
        </p:nvSpPr>
        <p:spPr>
          <a:xfrm>
            <a:off x="814166" y="744102"/>
            <a:ext cx="10269416" cy="9757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215" algn="ctr">
              <a:lnSpc>
                <a:spcPct val="106000"/>
              </a:lnSpc>
              <a:spcAft>
                <a:spcPts val="800"/>
              </a:spcAft>
            </a:pPr>
            <a:r>
              <a:rPr lang="ru-RU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Ключевые направления по повышению качества производства и качества жизни:</a:t>
            </a:r>
            <a:endParaRPr lang="aa-ET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950C53F-995B-4306-9CE0-DDE5558075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A6D2D1-0FE3-AEFC-6031-C5123F8F80FF}"/>
              </a:ext>
            </a:extLst>
          </p:cNvPr>
          <p:cNvSpPr txBox="1"/>
          <p:nvPr/>
        </p:nvSpPr>
        <p:spPr>
          <a:xfrm>
            <a:off x="882747" y="1975369"/>
            <a:ext cx="10132255" cy="424731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повышение конкурентоспособности промышленного комплекса;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бережное и продуманное отношение к ресурсам;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устойчивая энергетика и энергоэффективность;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ускоренное развитие сферы услуг;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создание комфортных условий для инвестирования и ведения бизнеса;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– укрепление демографического потенциала и здоровья нации;</a:t>
            </a:r>
          </a:p>
          <a:p>
            <a:pPr>
              <a:lnSpc>
                <a:spcPct val="150000"/>
              </a:lnSpc>
            </a:pP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повышение качества и доступности образования.</a:t>
            </a:r>
            <a:endParaRPr lang="aa-ET" sz="2400" b="1" i="1" dirty="0">
              <a:solidFill>
                <a:schemeClr val="tx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47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14089A70-27E1-454E-B042-6C6D80C06388}"/>
              </a:ext>
            </a:extLst>
          </p:cNvPr>
          <p:cNvSpPr/>
          <p:nvPr/>
        </p:nvSpPr>
        <p:spPr>
          <a:xfrm>
            <a:off x="689317" y="506503"/>
            <a:ext cx="8060788" cy="4581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 качества: традиция прошлого и настоящее</a:t>
            </a:r>
            <a:endParaRPr lang="aa-ET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9FF90888-AAF5-4E73-BD85-A3E03327E2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7B819B4-E987-2DC7-B9FC-8E804F18A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895" y="1464737"/>
            <a:ext cx="3031783" cy="3282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0F4EBFA-CA86-89B3-50BF-9D80B159D773}"/>
              </a:ext>
            </a:extLst>
          </p:cNvPr>
          <p:cNvSpPr txBox="1"/>
          <p:nvPr/>
        </p:nvSpPr>
        <p:spPr>
          <a:xfrm>
            <a:off x="0" y="1381678"/>
            <a:ext cx="36492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Изображение Государственного </a:t>
            </a:r>
          </a:p>
          <a:p>
            <a:pPr algn="ctr"/>
            <a:r>
              <a:rPr lang="ru-RU" sz="1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знака качества</a:t>
            </a:r>
            <a:endParaRPr lang="aa-ET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E96202-E15B-F878-2361-A7CCDB2F04B3}"/>
              </a:ext>
            </a:extLst>
          </p:cNvPr>
          <p:cNvSpPr txBox="1"/>
          <p:nvPr/>
        </p:nvSpPr>
        <p:spPr>
          <a:xfrm>
            <a:off x="5571877" y="1227225"/>
            <a:ext cx="6098344" cy="532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знак качества представляет собой пятиугольник красного цвета со слегка выпуклыми сторонами. </a:t>
            </a:r>
            <a:endParaRPr lang="aa-ET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центре Государственного знака качества на белом поле – стилизованное изображение перевернутой буквы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двух стреловидных элементов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красного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цвета. В верхней части Государственного знака качества – надпись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БЕЛАРУСЬ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красного</a:t>
            </a:r>
            <a:r>
              <a:rPr lang="x-none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цвета.</a:t>
            </a:r>
            <a:endParaRPr lang="aa-ET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ru-RU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Пять углов </a:t>
            </a:r>
            <a:r>
              <a:rPr lang="x-none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Государственного 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знака качества символизируют качество белорусской продукции, достигаемое </a:t>
            </a:r>
            <a:r>
              <a:rPr lang="be-BY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сочетанием</a:t>
            </a:r>
            <a:r>
              <a:rPr lang="ru-RU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пяти показателей производства: 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безопасности, экологичности, инновационности, технологичности и эстетичности.</a:t>
            </a:r>
            <a:endParaRPr lang="aa-ET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spc="-2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Нижний стреловидный элемент означает устойчивость системы качества, верхний, как символичные весы, – оптимальное соотношение общественного мнения о продукции и достижений производства.</a:t>
            </a:r>
            <a:endParaRPr lang="aa-ET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8E477F84-5236-CC25-B155-1F3C7B14A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19" y="3354680"/>
            <a:ext cx="2123339" cy="2123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8C77866-A272-92FC-BC17-F68C36D3FC6E}"/>
              </a:ext>
            </a:extLst>
          </p:cNvPr>
          <p:cNvSpPr txBox="1"/>
          <p:nvPr/>
        </p:nvSpPr>
        <p:spPr>
          <a:xfrm>
            <a:off x="1264188" y="5163031"/>
            <a:ext cx="3998742" cy="1537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0215" indent="450215">
              <a:lnSpc>
                <a:spcPts val="1400"/>
              </a:lnSpc>
              <a:spcAft>
                <a:spcPts val="600"/>
              </a:spcAft>
            </a:pP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Государственный знак качества СССР введен в действие 20 апреля 1967 г. в целях стимулирования повышения качества и эффективности общественного производства. Он разработан </a:t>
            </a:r>
            <a:r>
              <a:rPr lang="ru-RU" sz="1600" i="1" spc="-5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Всесоюзным научно-исследовательским институтом стандартизации</a:t>
            </a:r>
            <a:r>
              <a:rPr lang="ru-RU" sz="1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aa-ET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65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B3C4BC8-6F6D-3745-77B9-9B3B6B67B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08647" y="-1585221"/>
            <a:ext cx="15000647" cy="8443221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BBE5F03-6B49-BC24-E928-0A0E288DD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193" y="161004"/>
            <a:ext cx="682056" cy="803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FDF2099-6FC2-1ED6-795F-CA7F478AC4A5}"/>
              </a:ext>
            </a:extLst>
          </p:cNvPr>
          <p:cNvSpPr txBox="1"/>
          <p:nvPr/>
        </p:nvSpPr>
        <p:spPr>
          <a:xfrm>
            <a:off x="3705665" y="1218435"/>
            <a:ext cx="7964556" cy="408214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60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Беларуси созданы условия для дальнейшего повышения уровня и качества жизни населения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поддерживается высокий уровень безопасности, 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создаются новые рабочие места, 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обеспечены устойчивый рост реальной заработной платы, 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равный доступ к медицинскому обслуживанию, образованию, 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сохранены и приумножаются культурные ценности, 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поддерживается высокий уровень социальной защиты, 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созданы условия для участия в общественной жизни.  </a:t>
            </a:r>
            <a:endParaRPr lang="aa-ET" sz="2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7747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</TotalTime>
  <Words>456</Words>
  <Application>Microsoft Office PowerPoint</Application>
  <PresentationFormat>Широкоэкранный</PresentationFormat>
  <Paragraphs>43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74</cp:revision>
  <dcterms:created xsi:type="dcterms:W3CDTF">2023-04-18T08:45:09Z</dcterms:created>
  <dcterms:modified xsi:type="dcterms:W3CDTF">2024-04-10T08:32:44Z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3220877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